
<file path=[Content_Types].xml><?xml version="1.0" encoding="utf-8"?>
<Types xmlns="http://schemas.openxmlformats.org/package/2006/content-types">
  <Default Extension="xml" ContentType="application/xml"/>
  <Default Extension="tif" ContentType="image/tif"/>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CC"/>
          </a:solidFill>
        </a:fill>
      </a:tcStyle>
    </a:wholeTbl>
    <a:band2H>
      <a:tcTxStyle/>
      <a:tcStyle>
        <a:tcBdr/>
        <a:fill>
          <a:solidFill>
            <a:srgbClr val="E9E8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6DA"/>
          </a:solidFill>
        </a:fill>
      </a:tcStyle>
    </a:wholeTbl>
    <a:band2H>
      <a:tcTxStyle/>
      <a:tcStyle>
        <a:tcBdr/>
        <a:fill>
          <a:solidFill>
            <a:srgbClr val="E9ECED"/>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F6D0"/>
          </a:solidFill>
        </a:fill>
      </a:tcStyle>
    </a:wholeTbl>
    <a:band2H>
      <a:tcTxStyle/>
      <a:tcStyle>
        <a:tcBdr/>
        <a:fill>
          <a:solidFill>
            <a:srgbClr val="F8FA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6"/>
    <p:restoredTop sz="94632"/>
  </p:normalViewPr>
  <p:slideViewPr>
    <p:cSldViewPr snapToGrid="0" snapToObjects="1">
      <p:cViewPr>
        <p:scale>
          <a:sx n="127" d="100"/>
          <a:sy n="127" d="100"/>
        </p:scale>
        <p:origin x="1464"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Shape 10"/>
          <p:cNvSpPr/>
          <p:nvPr/>
        </p:nvSpPr>
        <p:spPr>
          <a:xfrm>
            <a:off x="2744012" y="756699"/>
            <a:ext cx="1081626" cy="11249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rgbClr val="CCA677"/>
            </a:solidFill>
            <a:miter lim="8000"/>
          </a:ln>
        </p:spPr>
        <p:txBody>
          <a:bodyPr lIns="45719" rIns="45719"/>
          <a:lstStyle/>
          <a:p>
            <a:endParaRPr/>
          </a:p>
        </p:txBody>
      </p:sp>
      <p:sp>
        <p:nvSpPr>
          <p:cNvPr id="13" name="Shape 11"/>
          <p:cNvSpPr/>
          <p:nvPr/>
        </p:nvSpPr>
        <p:spPr>
          <a:xfrm rot="10800000">
            <a:off x="5318350" y="3266725"/>
            <a:ext cx="1081626" cy="1124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rgbClr val="CCA677"/>
            </a:solidFill>
            <a:miter lim="8000"/>
          </a:ln>
        </p:spPr>
        <p:txBody>
          <a:bodyPr lIns="45719" rIns="45719"/>
          <a:lstStyle/>
          <a:p>
            <a:endParaRPr/>
          </a:p>
        </p:txBody>
      </p:sp>
      <p:sp>
        <p:nvSpPr>
          <p:cNvPr id="14" name="Title Text"/>
          <p:cNvSpPr txBox="1">
            <a:spLocks noGrp="1"/>
          </p:cNvSpPr>
          <p:nvPr>
            <p:ph type="title"/>
          </p:nvPr>
        </p:nvSpPr>
        <p:spPr>
          <a:xfrm>
            <a:off x="3044700" y="1444254"/>
            <a:ext cx="3054600" cy="1537201"/>
          </a:xfrm>
          <a:prstGeom prst="rect">
            <a:avLst/>
          </a:prstGeom>
        </p:spPr>
        <p:txBody>
          <a:bodyPr/>
          <a:lstStyle>
            <a:lvl1pPr algn="ctr"/>
          </a:lstStyle>
          <a:p>
            <a:r>
              <a:t>Title Text</a:t>
            </a:r>
          </a:p>
        </p:txBody>
      </p:sp>
      <p:sp>
        <p:nvSpPr>
          <p:cNvPr id="15" name="Body Level One…"/>
          <p:cNvSpPr txBox="1">
            <a:spLocks noGrp="1"/>
          </p:cNvSpPr>
          <p:nvPr>
            <p:ph type="body" sz="quarter" idx="1"/>
          </p:nvPr>
        </p:nvSpPr>
        <p:spPr>
          <a:xfrm>
            <a:off x="3044700" y="3116579"/>
            <a:ext cx="3054600" cy="701401"/>
          </a:xfrm>
          <a:prstGeom prst="rect">
            <a:avLst/>
          </a:prstGeom>
        </p:spPr>
        <p:txBody>
          <a:bodyPr/>
          <a:lstStyle>
            <a:lvl1pPr marL="342900" indent="-228600" algn="ctr">
              <a:lnSpc>
                <a:spcPct val="100000"/>
              </a:lnSpc>
              <a:buClrTx/>
              <a:buSzTx/>
              <a:buFontTx/>
              <a:buNone/>
              <a:defRPr sz="2100">
                <a:latin typeface="Economica"/>
                <a:ea typeface="Economica"/>
                <a:cs typeface="Economica"/>
                <a:sym typeface="Economica"/>
              </a:defRPr>
            </a:lvl1pPr>
            <a:lvl2pPr marL="342900" indent="254000" algn="ctr">
              <a:lnSpc>
                <a:spcPct val="100000"/>
              </a:lnSpc>
              <a:buClrTx/>
              <a:buSzTx/>
              <a:buFontTx/>
              <a:buNone/>
              <a:defRPr sz="2100">
                <a:latin typeface="Economica"/>
                <a:ea typeface="Economica"/>
                <a:cs typeface="Economica"/>
                <a:sym typeface="Economica"/>
              </a:defRPr>
            </a:lvl2pPr>
            <a:lvl3pPr marL="342900" indent="711200" algn="ctr">
              <a:lnSpc>
                <a:spcPct val="100000"/>
              </a:lnSpc>
              <a:buClrTx/>
              <a:buSzTx/>
              <a:buFontTx/>
              <a:buNone/>
              <a:defRPr sz="2100">
                <a:latin typeface="Economica"/>
                <a:ea typeface="Economica"/>
                <a:cs typeface="Economica"/>
                <a:sym typeface="Economica"/>
              </a:defRPr>
            </a:lvl3pPr>
            <a:lvl4pPr marL="342900" indent="1168400" algn="ctr">
              <a:lnSpc>
                <a:spcPct val="100000"/>
              </a:lnSpc>
              <a:buClrTx/>
              <a:buSzTx/>
              <a:buFontTx/>
              <a:buNone/>
              <a:defRPr sz="2100">
                <a:latin typeface="Economica"/>
                <a:ea typeface="Economica"/>
                <a:cs typeface="Economica"/>
                <a:sym typeface="Economica"/>
              </a:defRPr>
            </a:lvl4pPr>
            <a:lvl5pPr marL="342900" indent="1625600" algn="ctr">
              <a:lnSpc>
                <a:spcPct val="100000"/>
              </a:lnSpc>
              <a:buClrTx/>
              <a:buSzTx/>
              <a:buFontTx/>
              <a:buNone/>
              <a:defRPr sz="2100">
                <a:latin typeface="Economica"/>
                <a:ea typeface="Economica"/>
                <a:cs typeface="Economica"/>
                <a:sym typeface="Economica"/>
              </a:defRPr>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7" name="Title Text"/>
          <p:cNvSpPr txBox="1">
            <a:spLocks noGrp="1"/>
          </p:cNvSpPr>
          <p:nvPr>
            <p:ph type="title"/>
          </p:nvPr>
        </p:nvSpPr>
        <p:spPr>
          <a:xfrm>
            <a:off x="311699" y="957125"/>
            <a:ext cx="8520602" cy="2128800"/>
          </a:xfrm>
          <a:prstGeom prst="rect">
            <a:avLst/>
          </a:prstGeom>
        </p:spPr>
        <p:txBody>
          <a:bodyPr anchor="ctr"/>
          <a:lstStyle>
            <a:lvl1pPr algn="ctr">
              <a:defRPr sz="16000">
                <a:solidFill>
                  <a:srgbClr val="CCA677"/>
                </a:solidFill>
              </a:defRPr>
            </a:lvl1pPr>
          </a:lstStyle>
          <a:p>
            <a:r>
              <a:t>Title Text</a:t>
            </a:r>
          </a:p>
        </p:txBody>
      </p:sp>
      <p:sp>
        <p:nvSpPr>
          <p:cNvPr id="98" name="Body Level One…"/>
          <p:cNvSpPr txBox="1">
            <a:spLocks noGrp="1"/>
          </p:cNvSpPr>
          <p:nvPr>
            <p:ph type="body" sz="quarter" idx="1"/>
          </p:nvPr>
        </p:nvSpPr>
        <p:spPr>
          <a:xfrm>
            <a:off x="311699" y="3162000"/>
            <a:ext cx="8520602" cy="10716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grpSp>
        <p:nvGrpSpPr>
          <p:cNvPr id="108" name="Shape 63"/>
          <p:cNvGrpSpPr/>
          <p:nvPr/>
        </p:nvGrpSpPr>
        <p:grpSpPr>
          <a:xfrm>
            <a:off x="462300" y="805075"/>
            <a:ext cx="8219400" cy="360651"/>
            <a:chOff x="0" y="0"/>
            <a:chExt cx="8219399" cy="360649"/>
          </a:xfrm>
        </p:grpSpPr>
        <p:sp>
          <p:nvSpPr>
            <p:cNvPr id="106" name="Rectangle"/>
            <p:cNvSpPr/>
            <p:nvPr/>
          </p:nvSpPr>
          <p:spPr>
            <a:xfrm>
              <a:off x="0" y="73824"/>
              <a:ext cx="8219400" cy="213001"/>
            </a:xfrm>
            <a:prstGeom prst="rect">
              <a:avLst/>
            </a:prstGeom>
            <a:solidFill>
              <a:srgbClr val="FF5624">
                <a:alpha val="35000"/>
              </a:srgbClr>
            </a:solidFill>
            <a:ln w="12700" cap="flat">
              <a:noFill/>
              <a:miter lim="400000"/>
            </a:ln>
            <a:effectLst/>
          </p:spPr>
          <p:txBody>
            <a:bodyPr wrap="square" lIns="45719" tIns="45719" rIns="45719" bIns="45719" numCol="1" anchor="ctr">
              <a:noAutofit/>
            </a:bodyPr>
            <a:lstStyle/>
            <a:p>
              <a:pPr>
                <a:defRPr sz="1200" b="1">
                  <a:latin typeface="Economica"/>
                  <a:ea typeface="Economica"/>
                  <a:cs typeface="Economica"/>
                  <a:sym typeface="Economica"/>
                </a:defRPr>
              </a:pPr>
              <a:endParaRPr/>
            </a:p>
          </p:txBody>
        </p:sp>
        <p:sp>
          <p:nvSpPr>
            <p:cNvPr id="107" name="Students: HeroFirstName HeroLastName, …"/>
            <p:cNvSpPr txBox="1"/>
            <p:nvPr/>
          </p:nvSpPr>
          <p:spPr>
            <a:xfrm>
              <a:off x="0" y="-1"/>
              <a:ext cx="8219400" cy="360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sz="1200" b="1">
                  <a:latin typeface="Economica"/>
                  <a:ea typeface="Economica"/>
                  <a:cs typeface="Economica"/>
                  <a:sym typeface="Economica"/>
                </a:defRPr>
              </a:lvl1pPr>
            </a:lstStyle>
            <a:p>
              <a:r>
                <a:t>Students: HeroFirstName HeroLastName, …</a:t>
              </a:r>
            </a:p>
          </p:txBody>
        </p:sp>
      </p:grpSp>
      <p:grpSp>
        <p:nvGrpSpPr>
          <p:cNvPr id="111" name="Shape 66"/>
          <p:cNvGrpSpPr/>
          <p:nvPr/>
        </p:nvGrpSpPr>
        <p:grpSpPr>
          <a:xfrm>
            <a:off x="468896" y="1157954"/>
            <a:ext cx="3891208" cy="974721"/>
            <a:chOff x="0" y="0"/>
            <a:chExt cx="3891207" cy="974720"/>
          </a:xfrm>
        </p:grpSpPr>
        <p:sp>
          <p:nvSpPr>
            <p:cNvPr id="109" name="Rectangle"/>
            <p:cNvSpPr/>
            <p:nvPr/>
          </p:nvSpPr>
          <p:spPr>
            <a:xfrm>
              <a:off x="-1" y="0"/>
              <a:ext cx="3891209" cy="776572"/>
            </a:xfrm>
            <a:prstGeom prst="rect">
              <a:avLst/>
            </a:prstGeom>
            <a:solidFill>
              <a:srgbClr val="F3F3F3"/>
            </a:solidFill>
            <a:ln w="12700" cap="flat">
              <a:noFill/>
              <a:miter lim="400000"/>
            </a:ln>
            <a:effectLst/>
          </p:spPr>
          <p:txBody>
            <a:bodyPr wrap="square" lIns="45719" tIns="45719" rIns="45719" bIns="45719" numCol="1" anchor="t">
              <a:noAutofit/>
            </a:bodyPr>
            <a:lstStyle/>
            <a:p>
              <a:pPr>
                <a:defRPr sz="1000">
                  <a:latin typeface="+mn-lt"/>
                  <a:ea typeface="+mn-ea"/>
                  <a:cs typeface="+mn-cs"/>
                  <a:sym typeface="Helvetica Neue"/>
                </a:defRPr>
              </a:pPr>
              <a:endParaRPr/>
            </a:p>
          </p:txBody>
        </p:sp>
        <p:sp>
          <p:nvSpPr>
            <p:cNvPr id="110" name="Write an abstract here, e.g.: We achieved the objective of slaying Duckiebane. It was a green lizard-like flying beast with fire breath and sharp fangs disturbing Duckietown. We approached the fight by setting an ambush. The people in the nearby village can now rest safely."/>
            <p:cNvSpPr txBox="1"/>
            <p:nvPr/>
          </p:nvSpPr>
          <p:spPr>
            <a:xfrm>
              <a:off x="-1" y="0"/>
              <a:ext cx="3891209" cy="974721"/>
            </a:xfrm>
            <a:prstGeom prst="rect">
              <a:avLst/>
            </a:prstGeom>
            <a:solidFill>
              <a:srgbClr val="EBECEF"/>
            </a:solid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p>
              <a:pPr>
                <a:defRPr sz="1000">
                  <a:latin typeface="+mn-lt"/>
                  <a:ea typeface="+mn-ea"/>
                  <a:cs typeface="+mn-cs"/>
                  <a:sym typeface="Helvetica Neue"/>
                </a:defRPr>
              </a:pPr>
              <a:r>
                <a:rPr i="1"/>
                <a:t>Write an abstract here, e.g.:</a:t>
              </a:r>
              <a:r>
                <a:t> We achieved the objective of slaying Duckiebane. It was a green lizard-like flying beast with fire breath and sharp fangs disturbing Duckietown. We approached the fight by setting an ambush. The people in the nearby village can now rest safely. </a:t>
              </a:r>
            </a:p>
          </p:txBody>
        </p:sp>
      </p:grpSp>
      <p:grpSp>
        <p:nvGrpSpPr>
          <p:cNvPr id="114" name="Shape 67"/>
          <p:cNvGrpSpPr/>
          <p:nvPr/>
        </p:nvGrpSpPr>
        <p:grpSpPr>
          <a:xfrm>
            <a:off x="4554249" y="1151075"/>
            <a:ext cx="4167638" cy="3874300"/>
            <a:chOff x="0" y="0"/>
            <a:chExt cx="4167637" cy="3874299"/>
          </a:xfrm>
        </p:grpSpPr>
        <p:sp>
          <p:nvSpPr>
            <p:cNvPr id="112" name="Rectangle"/>
            <p:cNvSpPr/>
            <p:nvPr/>
          </p:nvSpPr>
          <p:spPr>
            <a:xfrm>
              <a:off x="0" y="0"/>
              <a:ext cx="4167638" cy="3701437"/>
            </a:xfrm>
            <a:prstGeom prst="rect">
              <a:avLst/>
            </a:prstGeom>
            <a:solidFill>
              <a:srgbClr val="F3F3F3"/>
            </a:solidFill>
            <a:ln w="12700" cap="flat">
              <a:noFill/>
              <a:miter lim="400000"/>
            </a:ln>
            <a:effectLst/>
          </p:spPr>
          <p:txBody>
            <a:bodyPr wrap="square" lIns="45719" tIns="45719" rIns="45719" bIns="45719" numCol="1" anchor="t">
              <a:noAutofit/>
            </a:bodyPr>
            <a:lstStyle/>
            <a:p>
              <a:pPr>
                <a:defRPr sz="1000">
                  <a:latin typeface="+mn-lt"/>
                  <a:ea typeface="+mn-ea"/>
                  <a:cs typeface="+mn-cs"/>
                  <a:sym typeface="Helvetica Neue"/>
                </a:defRPr>
              </a:pPr>
              <a:endParaRPr/>
            </a:p>
          </p:txBody>
        </p:sp>
        <p:sp>
          <p:nvSpPr>
            <p:cNvPr id="113" name="Mission: Dragons have long been a problem (Fig. A). This groups’ mission was to kill Duckiebane, the ancient dragon terrifying Duckietown. We needed to do this without losing party members in the fight.…"/>
            <p:cNvSpPr txBox="1"/>
            <p:nvPr/>
          </p:nvSpPr>
          <p:spPr>
            <a:xfrm>
              <a:off x="0" y="0"/>
              <a:ext cx="4167638" cy="3874300"/>
            </a:xfrm>
            <a:prstGeom prst="rect">
              <a:avLst/>
            </a:prstGeom>
            <a:solidFill>
              <a:srgbClr val="EBECEF"/>
            </a:solid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p>
              <a:pPr>
                <a:defRPr sz="1000">
                  <a:latin typeface="+mn-lt"/>
                  <a:ea typeface="+mn-ea"/>
                  <a:cs typeface="+mn-cs"/>
                  <a:sym typeface="Helvetica Neue"/>
                </a:defRPr>
              </a:pPr>
              <a:r>
                <a:rPr i="1"/>
                <a:t>Mission</a:t>
              </a:r>
              <a:r>
                <a:t>: Dragons have long been a problem (Fig. A). This groups’ mission was to kill Duckiebane, the ancient dragon terrifying Duckietown. We needed to do this without losing party members in the fight. </a:t>
              </a:r>
              <a:br/>
              <a:endParaRPr/>
            </a:p>
            <a:p>
              <a:pPr>
                <a:defRPr sz="1000">
                  <a:latin typeface="+mn-lt"/>
                  <a:ea typeface="+mn-ea"/>
                  <a:cs typeface="+mn-cs"/>
                  <a:sym typeface="Helvetica Neue"/>
                </a:defRPr>
              </a:pPr>
              <a:r>
                <a:rPr i="1"/>
                <a:t>Initial condition / existing solution</a:t>
              </a:r>
              <a:r>
                <a:t>: Many brave ones have tried before. The existing strategy was based on a frontal assault of the Duckiebane's lair, hoping to catch him asleep. It turns out Dragons don’t sleep as often as people think.  </a:t>
              </a:r>
            </a:p>
            <a:p>
              <a:endParaRPr sz="1000">
                <a:latin typeface="+mn-lt"/>
                <a:ea typeface="+mn-ea"/>
                <a:cs typeface="+mn-cs"/>
                <a:sym typeface="Helvetica Neue"/>
              </a:endParaRPr>
            </a:p>
            <a:p>
              <a:pPr>
                <a:defRPr sz="1000">
                  <a:latin typeface="+mn-lt"/>
                  <a:ea typeface="+mn-ea"/>
                  <a:cs typeface="+mn-cs"/>
                  <a:sym typeface="Helvetica Neue"/>
                </a:defRPr>
              </a:pPr>
              <a:r>
                <a:rPr i="1"/>
                <a:t>Approach and Results</a:t>
              </a:r>
              <a:r>
                <a:t>: Leveraging the knowledge of the Dragon’s lair position, we planned on improving the existing strategy through the principles of an arcane philosophy known as “feedback control”. The battle plan is sketched in Fig. B. </a:t>
              </a:r>
            </a:p>
            <a:p>
              <a:pPr>
                <a:defRPr sz="1000">
                  <a:latin typeface="+mn-lt"/>
                  <a:ea typeface="+mn-ea"/>
                  <a:cs typeface="+mn-cs"/>
                  <a:sym typeface="Helvetica Neue"/>
                </a:defRPr>
              </a:pPr>
              <a:r>
                <a:t/>
              </a:r>
              <a:br/>
              <a:r>
                <a:t>We first hid our warriors in the forest around the lair, while our scouts were tasked to infiltrate it and observe the Duckiebane's behaviour. As soon as the lizard was confirmed to be asleep, a signal was sent to watchmen in the forest who alerted the warrior. Duckiebane was caught by surprise but nonetheless managed to flee the fight (Fig. C). </a:t>
              </a:r>
              <a:br/>
              <a:r>
                <a:t/>
              </a:r>
              <a:br/>
              <a:r>
                <a:rPr i="1"/>
                <a:t>Conclusions</a:t>
              </a:r>
              <a:r>
                <a:t>: Although the citizens of Duckietown are now safe, we learned that a longer time should be waited after Dragons look to be asleep before attacking.  </a:t>
              </a:r>
            </a:p>
          </p:txBody>
        </p:sp>
      </p:grpSp>
      <p:sp>
        <p:nvSpPr>
          <p:cNvPr id="115" name="Shape 62"/>
          <p:cNvSpPr txBox="1"/>
          <p:nvPr/>
        </p:nvSpPr>
        <p:spPr>
          <a:xfrm>
            <a:off x="462300" y="355075"/>
            <a:ext cx="8219400" cy="470401"/>
          </a:xfrm>
          <a:prstGeom prst="rect">
            <a:avLst/>
          </a:prstGeom>
          <a:solidFill>
            <a:srgbClr val="F6CA46"/>
          </a:solidFill>
          <a:ln w="12700">
            <a:miter lim="400000"/>
          </a:ln>
          <a:extLst>
            <a:ext uri="{C572A759-6A51-4108-AA02-DFA0A04FC94B}">
              <ma14:wrappingTextBoxFlag xmlns:ma14="http://schemas.microsoft.com/office/mac/drawingml/2011/main" val="1"/>
            </a:ext>
          </a:extLst>
        </p:spPr>
        <p:txBody>
          <a:bodyPr lIns="91424" tIns="91424" rIns="91424" bIns="91424" anchor="ctr">
            <a:normAutofit/>
          </a:bodyPr>
          <a:lstStyle/>
          <a:p>
            <a:pPr defTabSz="566927">
              <a:defRPr sz="1860" b="1">
                <a:latin typeface="Economica"/>
                <a:ea typeface="Economica"/>
                <a:cs typeface="Economica"/>
                <a:sym typeface="Economica"/>
              </a:defRPr>
            </a:pPr>
            <a:r>
              <a:t>The Slayers: </a:t>
            </a:r>
            <a:r>
              <a:rPr b="0"/>
              <a:t>A poster template for slaying Dragons in Duckietown</a:t>
            </a:r>
          </a:p>
        </p:txBody>
      </p:sp>
      <p:pic>
        <p:nvPicPr>
          <p:cNvPr id="116" name="Duckietown_logo.PNG" descr="Duckietown_logo.PNG"/>
          <p:cNvPicPr>
            <a:picLocks noChangeAspect="1"/>
          </p:cNvPicPr>
          <p:nvPr/>
        </p:nvPicPr>
        <p:blipFill>
          <a:blip r:embed="rId2">
            <a:extLst/>
          </a:blip>
          <a:stretch>
            <a:fillRect/>
          </a:stretch>
        </p:blipFill>
        <p:spPr>
          <a:xfrm>
            <a:off x="7990092" y="335029"/>
            <a:ext cx="776071" cy="760531"/>
          </a:xfrm>
          <a:prstGeom prst="rect">
            <a:avLst/>
          </a:prstGeom>
          <a:ln w="12700">
            <a:miter lim="400000"/>
          </a:ln>
        </p:spPr>
      </p:pic>
      <p:pic>
        <p:nvPicPr>
          <p:cNvPr id="117" name="Image" descr="Image"/>
          <p:cNvPicPr>
            <a:picLocks noChangeAspect="1"/>
          </p:cNvPicPr>
          <p:nvPr/>
        </p:nvPicPr>
        <p:blipFill>
          <a:blip r:embed="rId3">
            <a:extLst/>
          </a:blip>
          <a:stretch>
            <a:fillRect/>
          </a:stretch>
        </p:blipFill>
        <p:spPr>
          <a:xfrm>
            <a:off x="8750300" y="26700"/>
            <a:ext cx="360650" cy="360650"/>
          </a:xfrm>
          <a:prstGeom prst="rect">
            <a:avLst/>
          </a:prstGeom>
          <a:ln w="12700">
            <a:miter lim="400000"/>
          </a:ln>
        </p:spPr>
      </p:pic>
      <p:pic>
        <p:nvPicPr>
          <p:cNvPr id="118" name="Image" descr="Image"/>
          <p:cNvPicPr>
            <a:picLocks noChangeAspect="1"/>
          </p:cNvPicPr>
          <p:nvPr/>
        </p:nvPicPr>
        <p:blipFill>
          <a:blip r:embed="rId4">
            <a:extLst/>
          </a:blip>
          <a:stretch>
            <a:fillRect/>
          </a:stretch>
        </p:blipFill>
        <p:spPr>
          <a:xfrm>
            <a:off x="1143088" y="2222324"/>
            <a:ext cx="2542824" cy="1336613"/>
          </a:xfrm>
          <a:prstGeom prst="rect">
            <a:avLst/>
          </a:prstGeom>
          <a:ln w="12700">
            <a:miter lim="400000"/>
          </a:ln>
        </p:spPr>
      </p:pic>
      <p:sp>
        <p:nvSpPr>
          <p:cNvPr id="119" name="Shape 72"/>
          <p:cNvSpPr txBox="1"/>
          <p:nvPr/>
        </p:nvSpPr>
        <p:spPr>
          <a:xfrm>
            <a:off x="3407236" y="3176758"/>
            <a:ext cx="2757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a:solidFill>
                  <a:srgbClr val="FFFFFF"/>
                </a:solidFill>
              </a:defRPr>
            </a:lvl1pPr>
          </a:lstStyle>
          <a:p>
            <a:r>
              <a:t>A</a:t>
            </a:r>
          </a:p>
        </p:txBody>
      </p:sp>
      <p:pic>
        <p:nvPicPr>
          <p:cNvPr id="120" name="Image" descr="Image"/>
          <p:cNvPicPr>
            <a:picLocks noChangeAspect="1"/>
          </p:cNvPicPr>
          <p:nvPr/>
        </p:nvPicPr>
        <p:blipFill>
          <a:blip r:embed="rId5">
            <a:extLst/>
          </a:blip>
          <a:stretch>
            <a:fillRect/>
          </a:stretch>
        </p:blipFill>
        <p:spPr>
          <a:xfrm>
            <a:off x="455880" y="3648586"/>
            <a:ext cx="1695535" cy="1265378"/>
          </a:xfrm>
          <a:prstGeom prst="rect">
            <a:avLst/>
          </a:prstGeom>
          <a:ln w="12700">
            <a:miter lim="400000"/>
          </a:ln>
        </p:spPr>
      </p:pic>
      <p:sp>
        <p:nvSpPr>
          <p:cNvPr id="121" name="Shape 73"/>
          <p:cNvSpPr txBox="1"/>
          <p:nvPr/>
        </p:nvSpPr>
        <p:spPr>
          <a:xfrm>
            <a:off x="1857550" y="4497558"/>
            <a:ext cx="2757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r>
              <a:t>B</a:t>
            </a:r>
          </a:p>
        </p:txBody>
      </p:sp>
      <p:pic>
        <p:nvPicPr>
          <p:cNvPr id="122" name="Image" descr="Image"/>
          <p:cNvPicPr>
            <a:picLocks noChangeAspect="1"/>
          </p:cNvPicPr>
          <p:nvPr/>
        </p:nvPicPr>
        <p:blipFill>
          <a:blip r:embed="rId6">
            <a:extLst/>
          </a:blip>
          <a:stretch>
            <a:fillRect/>
          </a:stretch>
        </p:blipFill>
        <p:spPr>
          <a:xfrm>
            <a:off x="2197100" y="3591683"/>
            <a:ext cx="1782150" cy="1336613"/>
          </a:xfrm>
          <a:prstGeom prst="rect">
            <a:avLst/>
          </a:prstGeom>
          <a:ln w="12700">
            <a:miter lim="400000"/>
          </a:ln>
        </p:spPr>
      </p:pic>
      <p:sp>
        <p:nvSpPr>
          <p:cNvPr id="123" name="Shape 73"/>
          <p:cNvSpPr txBox="1"/>
          <p:nvPr/>
        </p:nvSpPr>
        <p:spPr>
          <a:xfrm>
            <a:off x="3622850" y="3648586"/>
            <a:ext cx="2757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r>
              <a:t>C</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23" name="Shape 16"/>
          <p:cNvSpPr/>
          <p:nvPr/>
        </p:nvSpPr>
        <p:spPr>
          <a:xfrm flipH="1">
            <a:off x="7595937" y="460225"/>
            <a:ext cx="1081626" cy="1124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rgbClr val="CCA677"/>
            </a:solidFill>
            <a:miter lim="8000"/>
          </a:ln>
        </p:spPr>
        <p:txBody>
          <a:bodyPr lIns="45719" rIns="45719"/>
          <a:lstStyle/>
          <a:p>
            <a:endParaRPr/>
          </a:p>
        </p:txBody>
      </p:sp>
      <p:sp>
        <p:nvSpPr>
          <p:cNvPr id="24" name="Shape 17"/>
          <p:cNvSpPr/>
          <p:nvPr/>
        </p:nvSpPr>
        <p:spPr>
          <a:xfrm rot="10800000" flipH="1">
            <a:off x="466424" y="3558325"/>
            <a:ext cx="1081627" cy="1124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rgbClr val="CCA677"/>
            </a:solidFill>
            <a:miter lim="8000"/>
          </a:ln>
        </p:spPr>
        <p:txBody>
          <a:bodyPr lIns="45719" rIns="45719"/>
          <a:lstStyle/>
          <a:p>
            <a:endParaRPr/>
          </a:p>
        </p:txBody>
      </p:sp>
      <p:sp>
        <p:nvSpPr>
          <p:cNvPr id="25" name="Title Text"/>
          <p:cNvSpPr txBox="1">
            <a:spLocks noGrp="1"/>
          </p:cNvSpPr>
          <p:nvPr>
            <p:ph type="title"/>
          </p:nvPr>
        </p:nvSpPr>
        <p:spPr>
          <a:xfrm>
            <a:off x="773700" y="1806450"/>
            <a:ext cx="7596600" cy="1530600"/>
          </a:xfrm>
          <a:prstGeom prst="rect">
            <a:avLst/>
          </a:prstGeom>
        </p:spPr>
        <p:txBody>
          <a:bodyPr anchor="ctr"/>
          <a:lstStyle>
            <a:lvl1pPr algn="ctr"/>
          </a:lstStyle>
          <a:p>
            <a:r>
              <a:t>Title Text</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33" name="Title Text"/>
          <p:cNvSpPr txBox="1">
            <a:spLocks noGrp="1"/>
          </p:cNvSpPr>
          <p:nvPr>
            <p:ph type="title"/>
          </p:nvPr>
        </p:nvSpPr>
        <p:spPr>
          <a:prstGeom prst="rect">
            <a:avLst/>
          </a:prstGeom>
        </p:spPr>
        <p:txBody>
          <a:bodyPr/>
          <a:lstStyle/>
          <a:p>
            <a:r>
              <a:t>Title Text</a:t>
            </a:r>
          </a:p>
        </p:txBody>
      </p:sp>
      <p:sp>
        <p:nvSpPr>
          <p:cNvPr id="3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nd two columns">
    <p:spTree>
      <p:nvGrpSpPr>
        <p:cNvPr id="1" name=""/>
        <p:cNvGrpSpPr/>
        <p:nvPr/>
      </p:nvGrpSpPr>
      <p:grpSpPr>
        <a:xfrm>
          <a:off x="0" y="0"/>
          <a:ext cx="0" cy="0"/>
          <a:chOff x="0" y="0"/>
          <a:chExt cx="0" cy="0"/>
        </a:xfrm>
      </p:grpSpPr>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311699" y="1225225"/>
            <a:ext cx="3999902" cy="33540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44" name="Shape 28"/>
          <p:cNvSpPr txBox="1">
            <a:spLocks noGrp="1"/>
          </p:cNvSpPr>
          <p:nvPr>
            <p:ph type="body" sz="half" idx="13"/>
          </p:nvPr>
        </p:nvSpPr>
        <p:spPr>
          <a:xfrm>
            <a:off x="4832399" y="1225225"/>
            <a:ext cx="3999902" cy="3354000"/>
          </a:xfrm>
          <a:prstGeom prst="rect">
            <a:avLst/>
          </a:prstGeom>
        </p:spPr>
        <p:txBody>
          <a:bodyPr/>
          <a:lstStyle/>
          <a:p>
            <a:pPr indent="-317500">
              <a:buSzPts val="1400"/>
              <a:defRPr sz="1400"/>
            </a:pPr>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One column text">
    <p:spTree>
      <p:nvGrpSpPr>
        <p:cNvPr id="1" name=""/>
        <p:cNvGrpSpPr/>
        <p:nvPr/>
      </p:nvGrpSpPr>
      <p:grpSpPr>
        <a:xfrm>
          <a:off x="0" y="0"/>
          <a:ext cx="0" cy="0"/>
          <a:chOff x="0" y="0"/>
          <a:chExt cx="0" cy="0"/>
        </a:xfrm>
      </p:grpSpPr>
      <p:sp>
        <p:nvSpPr>
          <p:cNvPr id="60" name="Title Text"/>
          <p:cNvSpPr txBox="1">
            <a:spLocks noGrp="1"/>
          </p:cNvSpPr>
          <p:nvPr>
            <p:ph type="title"/>
          </p:nvPr>
        </p:nvSpPr>
        <p:spPr>
          <a:xfrm>
            <a:off x="311699" y="555600"/>
            <a:ext cx="2808001" cy="755700"/>
          </a:xfrm>
          <a:prstGeom prst="rect">
            <a:avLst/>
          </a:prstGeom>
        </p:spPr>
        <p:txBody>
          <a:bodyPr/>
          <a:lstStyle>
            <a:lvl1pPr>
              <a:defRPr sz="3000"/>
            </a:lvl1pPr>
          </a:lstStyle>
          <a:p>
            <a:r>
              <a:t>Title Text</a:t>
            </a:r>
          </a:p>
        </p:txBody>
      </p:sp>
      <p:sp>
        <p:nvSpPr>
          <p:cNvPr id="61" name="Body Level One…"/>
          <p:cNvSpPr txBox="1">
            <a:spLocks noGrp="1"/>
          </p:cNvSpPr>
          <p:nvPr>
            <p:ph type="body" sz="quarter" idx="1"/>
          </p:nvPr>
        </p:nvSpPr>
        <p:spPr>
          <a:xfrm>
            <a:off x="311699" y="1399400"/>
            <a:ext cx="2808001" cy="27849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9" name="Title Text"/>
          <p:cNvSpPr txBox="1">
            <a:spLocks noGrp="1"/>
          </p:cNvSpPr>
          <p:nvPr>
            <p:ph type="title"/>
          </p:nvPr>
        </p:nvSpPr>
        <p:spPr>
          <a:xfrm>
            <a:off x="490250" y="450149"/>
            <a:ext cx="5878801" cy="4090801"/>
          </a:xfrm>
          <a:prstGeom prst="rect">
            <a:avLst/>
          </a:prstGeom>
        </p:spPr>
        <p:txBody>
          <a:bodyPr anchor="ctr"/>
          <a:lstStyle>
            <a:lvl1pPr>
              <a:defRPr sz="4800"/>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ection title and description">
    <p:spTree>
      <p:nvGrpSpPr>
        <p:cNvPr id="1" name=""/>
        <p:cNvGrpSpPr/>
        <p:nvPr/>
      </p:nvGrpSpPr>
      <p:grpSpPr>
        <a:xfrm>
          <a:off x="0" y="0"/>
          <a:ext cx="0" cy="0"/>
          <a:chOff x="0" y="0"/>
          <a:chExt cx="0" cy="0"/>
        </a:xfrm>
      </p:grpSpPr>
      <p:sp>
        <p:nvSpPr>
          <p:cNvPr id="77" name="Shape 42"/>
          <p:cNvSpPr/>
          <p:nvPr/>
        </p:nvSpPr>
        <p:spPr>
          <a:xfrm>
            <a:off x="4572000" y="-25"/>
            <a:ext cx="4572000" cy="5143501"/>
          </a:xfrm>
          <a:prstGeom prst="rect">
            <a:avLst/>
          </a:prstGeom>
          <a:solidFill>
            <a:srgbClr val="CCA677"/>
          </a:solidFill>
          <a:ln w="12700">
            <a:miter lim="400000"/>
          </a:ln>
        </p:spPr>
        <p:txBody>
          <a:bodyPr lIns="45719" rIns="45719" anchor="ctr"/>
          <a:lstStyle/>
          <a:p>
            <a:endParaRPr/>
          </a:p>
        </p:txBody>
      </p:sp>
      <p:sp>
        <p:nvSpPr>
          <p:cNvPr id="78" name="Shape 43"/>
          <p:cNvSpPr/>
          <p:nvPr/>
        </p:nvSpPr>
        <p:spPr>
          <a:xfrm>
            <a:off x="5029675" y="4495500"/>
            <a:ext cx="468301" cy="1"/>
          </a:xfrm>
          <a:prstGeom prst="line">
            <a:avLst/>
          </a:prstGeom>
          <a:ln w="19050">
            <a:solidFill>
              <a:srgbClr val="FFFFFF"/>
            </a:solidFill>
          </a:ln>
        </p:spPr>
        <p:txBody>
          <a:bodyPr lIns="45719" rIns="45719"/>
          <a:lstStyle/>
          <a:p>
            <a:endParaRPr/>
          </a:p>
        </p:txBody>
      </p:sp>
      <p:sp>
        <p:nvSpPr>
          <p:cNvPr id="79" name="Title Text"/>
          <p:cNvSpPr txBox="1">
            <a:spLocks noGrp="1"/>
          </p:cNvSpPr>
          <p:nvPr>
            <p:ph type="title"/>
          </p:nvPr>
        </p:nvSpPr>
        <p:spPr>
          <a:xfrm>
            <a:off x="265500" y="929274"/>
            <a:ext cx="4045200" cy="1786202"/>
          </a:xfrm>
          <a:prstGeom prst="rect">
            <a:avLst/>
          </a:prstGeom>
        </p:spPr>
        <p:txBody>
          <a:bodyPr/>
          <a:lstStyle>
            <a:lvl1pPr algn="ctr">
              <a:defRPr>
                <a:solidFill>
                  <a:srgbClr val="CCA677"/>
                </a:solidFill>
              </a:defRPr>
            </a:lvl1pPr>
          </a:lstStyle>
          <a:p>
            <a:r>
              <a:t>Title Text</a:t>
            </a:r>
          </a:p>
        </p:txBody>
      </p:sp>
      <p:sp>
        <p:nvSpPr>
          <p:cNvPr id="80" name="Body Level One…"/>
          <p:cNvSpPr txBox="1">
            <a:spLocks noGrp="1"/>
          </p:cNvSpPr>
          <p:nvPr>
            <p:ph type="body" sz="quarter" idx="1"/>
          </p:nvPr>
        </p:nvSpPr>
        <p:spPr>
          <a:xfrm>
            <a:off x="265500" y="2769000"/>
            <a:ext cx="4045200" cy="1574101"/>
          </a:xfrm>
          <a:prstGeom prst="rect">
            <a:avLst/>
          </a:prstGeom>
        </p:spPr>
        <p:txBody>
          <a:bodyPr/>
          <a:lstStyle>
            <a:lvl1pPr marL="342900" indent="-228600" algn="ctr">
              <a:lnSpc>
                <a:spcPct val="100000"/>
              </a:lnSpc>
              <a:buClrTx/>
              <a:buSzTx/>
              <a:buFontTx/>
              <a:buNone/>
              <a:defRPr sz="2400">
                <a:latin typeface="Economica"/>
                <a:ea typeface="Economica"/>
                <a:cs typeface="Economica"/>
                <a:sym typeface="Economica"/>
              </a:defRPr>
            </a:lvl1pPr>
            <a:lvl2pPr marL="342900" indent="254000" algn="ctr">
              <a:lnSpc>
                <a:spcPct val="100000"/>
              </a:lnSpc>
              <a:buClrTx/>
              <a:buSzTx/>
              <a:buFontTx/>
              <a:buNone/>
              <a:defRPr sz="2400">
                <a:latin typeface="Economica"/>
                <a:ea typeface="Economica"/>
                <a:cs typeface="Economica"/>
                <a:sym typeface="Economica"/>
              </a:defRPr>
            </a:lvl2pPr>
            <a:lvl3pPr marL="342900" indent="711200" algn="ctr">
              <a:lnSpc>
                <a:spcPct val="100000"/>
              </a:lnSpc>
              <a:buClrTx/>
              <a:buSzTx/>
              <a:buFontTx/>
              <a:buNone/>
              <a:defRPr sz="2400">
                <a:latin typeface="Economica"/>
                <a:ea typeface="Economica"/>
                <a:cs typeface="Economica"/>
                <a:sym typeface="Economica"/>
              </a:defRPr>
            </a:lvl3pPr>
            <a:lvl4pPr marL="342900" indent="1168400" algn="ctr">
              <a:lnSpc>
                <a:spcPct val="100000"/>
              </a:lnSpc>
              <a:buClrTx/>
              <a:buSzTx/>
              <a:buFontTx/>
              <a:buNone/>
              <a:defRPr sz="2400">
                <a:latin typeface="Economica"/>
                <a:ea typeface="Economica"/>
                <a:cs typeface="Economica"/>
                <a:sym typeface="Economica"/>
              </a:defRPr>
            </a:lvl4pPr>
            <a:lvl5pPr marL="342900" indent="1625600" algn="ctr">
              <a:lnSpc>
                <a:spcPct val="100000"/>
              </a:lnSpc>
              <a:buClrTx/>
              <a:buSzTx/>
              <a:buFontTx/>
              <a:buNone/>
              <a:defRPr sz="2400">
                <a:latin typeface="Economica"/>
                <a:ea typeface="Economica"/>
                <a:cs typeface="Economica"/>
                <a:sym typeface="Economica"/>
              </a:defRPr>
            </a:lvl5pPr>
          </a:lstStyle>
          <a:p>
            <a:r>
              <a:t>Body Level One</a:t>
            </a:r>
          </a:p>
          <a:p>
            <a:pPr lvl="1"/>
            <a:r>
              <a:t>Body Level Two</a:t>
            </a:r>
          </a:p>
          <a:p>
            <a:pPr lvl="2"/>
            <a:r>
              <a:t>Body Level Three</a:t>
            </a:r>
          </a:p>
          <a:p>
            <a:pPr lvl="3"/>
            <a:r>
              <a:t>Body Level Four</a:t>
            </a:r>
          </a:p>
          <a:p>
            <a:pPr lvl="4"/>
            <a:r>
              <a:t>Body Level Five</a:t>
            </a:r>
          </a:p>
        </p:txBody>
      </p:sp>
      <p:sp>
        <p:nvSpPr>
          <p:cNvPr id="81" name="Shape 46"/>
          <p:cNvSpPr txBox="1">
            <a:spLocks noGrp="1"/>
          </p:cNvSpPr>
          <p:nvPr>
            <p:ph type="body" sz="half" idx="13"/>
          </p:nvPr>
        </p:nvSpPr>
        <p:spPr>
          <a:xfrm>
            <a:off x="4939500" y="724199"/>
            <a:ext cx="3837000" cy="3695102"/>
          </a:xfrm>
          <a:prstGeom prst="rect">
            <a:avLst/>
          </a:prstGeom>
        </p:spPr>
        <p:txBody>
          <a:bodyPr anchor="ctr"/>
          <a:lstStyle/>
          <a:p>
            <a:pPr>
              <a:buClr>
                <a:srgbClr val="FFFFFF"/>
              </a:buClr>
              <a:defRPr>
                <a:solidFill>
                  <a:srgbClr val="FFFFFF"/>
                </a:solidFill>
              </a:defRPr>
            </a:pPr>
            <a:endParaRPr/>
          </a:p>
        </p:txBody>
      </p:sp>
      <p:sp>
        <p:nvSpPr>
          <p:cNvPr id="8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aption">
    <p:spTree>
      <p:nvGrpSpPr>
        <p:cNvPr id="1" name=""/>
        <p:cNvGrpSpPr/>
        <p:nvPr/>
      </p:nvGrpSpPr>
      <p:grpSpPr>
        <a:xfrm>
          <a:off x="0" y="0"/>
          <a:ext cx="0" cy="0"/>
          <a:chOff x="0" y="0"/>
          <a:chExt cx="0" cy="0"/>
        </a:xfrm>
      </p:grpSpPr>
      <p:sp>
        <p:nvSpPr>
          <p:cNvPr id="89" name="Body Level One…"/>
          <p:cNvSpPr txBox="1">
            <a:spLocks noGrp="1"/>
          </p:cNvSpPr>
          <p:nvPr>
            <p:ph type="body" sz="quarter" idx="1"/>
          </p:nvPr>
        </p:nvSpPr>
        <p:spPr>
          <a:xfrm>
            <a:off x="319499" y="4218925"/>
            <a:ext cx="5998802" cy="598801"/>
          </a:xfrm>
          <a:prstGeom prst="rect">
            <a:avLst/>
          </a:prstGeom>
        </p:spPr>
        <p:txBody>
          <a:bodyPr anchor="ctr"/>
          <a:lstStyle>
            <a:lvl1pPr marL="228600" indent="0">
              <a:lnSpc>
                <a:spcPct val="100000"/>
              </a:lnSpc>
              <a:buClrTx/>
              <a:buSzTx/>
              <a:buFontTx/>
              <a:buNone/>
              <a:defRPr sz="2400">
                <a:latin typeface="Economica"/>
                <a:ea typeface="Economica"/>
                <a:cs typeface="Economica"/>
                <a:sym typeface="Economica"/>
              </a:defRPr>
            </a:lvl1pPr>
            <a:lvl2pPr marL="1141185" indent="-544285">
              <a:lnSpc>
                <a:spcPct val="100000"/>
              </a:lnSpc>
              <a:buClrTx/>
              <a:buSzPts val="2400"/>
              <a:buFontTx/>
              <a:defRPr sz="2400">
                <a:latin typeface="Economica"/>
                <a:ea typeface="Economica"/>
                <a:cs typeface="Economica"/>
                <a:sym typeface="Economica"/>
              </a:defRPr>
            </a:lvl2pPr>
            <a:lvl3pPr marL="1598385" indent="-544285">
              <a:lnSpc>
                <a:spcPct val="100000"/>
              </a:lnSpc>
              <a:buClrTx/>
              <a:buSzPts val="2400"/>
              <a:buFontTx/>
              <a:defRPr sz="2400">
                <a:latin typeface="Economica"/>
                <a:ea typeface="Economica"/>
                <a:cs typeface="Economica"/>
                <a:sym typeface="Economica"/>
              </a:defRPr>
            </a:lvl3pPr>
            <a:lvl4pPr marL="2055585" indent="-544285">
              <a:lnSpc>
                <a:spcPct val="100000"/>
              </a:lnSpc>
              <a:buClrTx/>
              <a:buSzPts val="2400"/>
              <a:buFontTx/>
              <a:defRPr sz="2400">
                <a:latin typeface="Economica"/>
                <a:ea typeface="Economica"/>
                <a:cs typeface="Economica"/>
                <a:sym typeface="Economica"/>
              </a:defRPr>
            </a:lvl4pPr>
            <a:lvl5pPr marL="2512785" indent="-544285">
              <a:lnSpc>
                <a:spcPct val="100000"/>
              </a:lnSpc>
              <a:buClrTx/>
              <a:buSzPts val="2400"/>
              <a:buFontTx/>
              <a:defRPr sz="2400">
                <a:latin typeface="Economica"/>
                <a:ea typeface="Economica"/>
                <a:cs typeface="Economica"/>
                <a:sym typeface="Economica"/>
              </a:defRPr>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1"/>
          <p:cNvSpPr/>
          <p:nvPr/>
        </p:nvSpPr>
        <p:spPr>
          <a:xfrm>
            <a:off x="0" y="5045700"/>
            <a:ext cx="9144000" cy="97801"/>
          </a:xfrm>
          <a:prstGeom prst="rect">
            <a:avLst/>
          </a:prstGeom>
          <a:solidFill>
            <a:srgbClr val="CCA677"/>
          </a:solidFill>
          <a:ln w="12700">
            <a:miter lim="400000"/>
          </a:ln>
        </p:spPr>
        <p:txBody>
          <a:bodyPr lIns="45719" rIns="45719" anchor="ctr"/>
          <a:lstStyle/>
          <a:p>
            <a:endParaRPr/>
          </a:p>
        </p:txBody>
      </p:sp>
      <p:sp>
        <p:nvSpPr>
          <p:cNvPr id="3" name="Title Text"/>
          <p:cNvSpPr txBox="1">
            <a:spLocks noGrp="1"/>
          </p:cNvSpPr>
          <p:nvPr>
            <p:ph type="title"/>
          </p:nvPr>
        </p:nvSpPr>
        <p:spPr>
          <a:xfrm>
            <a:off x="311699" y="315924"/>
            <a:ext cx="8520602" cy="8313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a:bodyPr>
          <a:lstStyle/>
          <a:p>
            <a:r>
              <a:t>Title Text</a:t>
            </a:r>
          </a:p>
        </p:txBody>
      </p:sp>
      <p:sp>
        <p:nvSpPr>
          <p:cNvPr id="4" name="Body Level One…"/>
          <p:cNvSpPr txBox="1">
            <a:spLocks noGrp="1"/>
          </p:cNvSpPr>
          <p:nvPr>
            <p:ph type="body" idx="1"/>
          </p:nvPr>
        </p:nvSpPr>
        <p:spPr>
          <a:xfrm>
            <a:off x="311699" y="1225225"/>
            <a:ext cx="8520602" cy="33540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684345" y="4692391"/>
            <a:ext cx="336813" cy="335251"/>
          </a:xfrm>
          <a:prstGeom prst="rect">
            <a:avLst/>
          </a:prstGeom>
          <a:ln w="12700">
            <a:miter lim="400000"/>
          </a:ln>
        </p:spPr>
        <p:txBody>
          <a:bodyPr wrap="none" lIns="91424" tIns="91424" rIns="91424" bIns="91424" anchor="ctr">
            <a:spAutoFit/>
          </a:bodyPr>
          <a:lstStyle>
            <a:lvl1pPr algn="r">
              <a:defRPr sz="1000">
                <a:latin typeface="Economica"/>
                <a:ea typeface="Economica"/>
                <a:cs typeface="Economica"/>
                <a:sym typeface="Econom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Economica"/>
          <a:ea typeface="Economica"/>
          <a:cs typeface="Economica"/>
          <a:sym typeface="Economica"/>
        </a:defRPr>
      </a:lvl1pPr>
      <a:lvl2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Economica"/>
          <a:ea typeface="Economica"/>
          <a:cs typeface="Economica"/>
          <a:sym typeface="Economica"/>
        </a:defRPr>
      </a:lvl2pPr>
      <a:lvl3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Economica"/>
          <a:ea typeface="Economica"/>
          <a:cs typeface="Economica"/>
          <a:sym typeface="Economica"/>
        </a:defRPr>
      </a:lvl3pPr>
      <a:lvl4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Economica"/>
          <a:ea typeface="Economica"/>
          <a:cs typeface="Economica"/>
          <a:sym typeface="Economica"/>
        </a:defRPr>
      </a:lvl4pPr>
      <a:lvl5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Economica"/>
          <a:ea typeface="Economica"/>
          <a:cs typeface="Economica"/>
          <a:sym typeface="Economica"/>
        </a:defRPr>
      </a:lvl5pPr>
      <a:lvl6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Economica"/>
          <a:ea typeface="Economica"/>
          <a:cs typeface="Economica"/>
          <a:sym typeface="Economica"/>
        </a:defRPr>
      </a:lvl6pPr>
      <a:lvl7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Economica"/>
          <a:ea typeface="Economica"/>
          <a:cs typeface="Economica"/>
          <a:sym typeface="Economica"/>
        </a:defRPr>
      </a:lvl7pPr>
      <a:lvl8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Economica"/>
          <a:ea typeface="Economica"/>
          <a:cs typeface="Economica"/>
          <a:sym typeface="Economica"/>
        </a:defRPr>
      </a:lvl8pPr>
      <a:lvl9pPr marL="0" marR="0" indent="0" algn="l" defTabSz="9144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Economica"/>
          <a:ea typeface="Economica"/>
          <a:cs typeface="Economica"/>
          <a:sym typeface="Economica"/>
        </a:defRPr>
      </a:lvl9pPr>
    </p:titleStyle>
    <p:bodyStyle>
      <a:lvl1pPr marL="457200" marR="0" indent="-342900"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ln>
            <a:noFill/>
          </a:ln>
          <a:solidFill>
            <a:srgbClr val="000000"/>
          </a:solidFill>
          <a:uFillTx/>
          <a:latin typeface="Open Sans"/>
          <a:ea typeface="Open Sans"/>
          <a:cs typeface="Open Sans"/>
          <a:sym typeface="Open Sans"/>
        </a:defRPr>
      </a:lvl1pPr>
      <a:lvl2pPr marL="10051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ln>
            <a:noFill/>
          </a:ln>
          <a:solidFill>
            <a:srgbClr val="000000"/>
          </a:solidFill>
          <a:uFillTx/>
          <a:latin typeface="Open Sans"/>
          <a:ea typeface="Open Sans"/>
          <a:cs typeface="Open Sans"/>
          <a:sym typeface="Open Sans"/>
        </a:defRPr>
      </a:lvl2pPr>
      <a:lvl3pPr marL="14623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ln>
            <a:noFill/>
          </a:ln>
          <a:solidFill>
            <a:srgbClr val="000000"/>
          </a:solidFill>
          <a:uFillTx/>
          <a:latin typeface="Open Sans"/>
          <a:ea typeface="Open Sans"/>
          <a:cs typeface="Open Sans"/>
          <a:sym typeface="Open Sans"/>
        </a:defRPr>
      </a:lvl3pPr>
      <a:lvl4pPr marL="19195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ln>
            <a:noFill/>
          </a:ln>
          <a:solidFill>
            <a:srgbClr val="000000"/>
          </a:solidFill>
          <a:uFillTx/>
          <a:latin typeface="Open Sans"/>
          <a:ea typeface="Open Sans"/>
          <a:cs typeface="Open Sans"/>
          <a:sym typeface="Open Sans"/>
        </a:defRPr>
      </a:lvl4pPr>
      <a:lvl5pPr marL="23767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ln>
            <a:noFill/>
          </a:ln>
          <a:solidFill>
            <a:srgbClr val="000000"/>
          </a:solidFill>
          <a:uFillTx/>
          <a:latin typeface="Open Sans"/>
          <a:ea typeface="Open Sans"/>
          <a:cs typeface="Open Sans"/>
          <a:sym typeface="Open Sans"/>
        </a:defRPr>
      </a:lvl5pPr>
      <a:lvl6pPr marL="28339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ln>
            <a:noFill/>
          </a:ln>
          <a:solidFill>
            <a:srgbClr val="000000"/>
          </a:solidFill>
          <a:uFillTx/>
          <a:latin typeface="Open Sans"/>
          <a:ea typeface="Open Sans"/>
          <a:cs typeface="Open Sans"/>
          <a:sym typeface="Open Sans"/>
        </a:defRPr>
      </a:lvl6pPr>
      <a:lvl7pPr marL="32911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ln>
            <a:noFill/>
          </a:ln>
          <a:solidFill>
            <a:srgbClr val="000000"/>
          </a:solidFill>
          <a:uFillTx/>
          <a:latin typeface="Open Sans"/>
          <a:ea typeface="Open Sans"/>
          <a:cs typeface="Open Sans"/>
          <a:sym typeface="Open Sans"/>
        </a:defRPr>
      </a:lvl7pPr>
      <a:lvl8pPr marL="37483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ln>
            <a:noFill/>
          </a:ln>
          <a:solidFill>
            <a:srgbClr val="000000"/>
          </a:solidFill>
          <a:uFillTx/>
          <a:latin typeface="Open Sans"/>
          <a:ea typeface="Open Sans"/>
          <a:cs typeface="Open Sans"/>
          <a:sym typeface="Open Sans"/>
        </a:defRPr>
      </a:lvl8pPr>
      <a:lvl9pPr marL="42055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ln>
            <a:noFill/>
          </a:ln>
          <a:solidFill>
            <a:srgbClr val="000000"/>
          </a:solidFill>
          <a:uFillTx/>
          <a:latin typeface="Open Sans"/>
          <a:ea typeface="Open Sans"/>
          <a:cs typeface="Open Sans"/>
          <a:sym typeface="Open Sans"/>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Economica"/>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Economica"/>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Economica"/>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Economica"/>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Economica"/>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Economica"/>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Economica"/>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Economica"/>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Econom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emf"/><Relationship Id="rId7" Type="http://schemas.openxmlformats.org/officeDocument/2006/relationships/image" Target="../media/image9.jpg"/><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emf"/><Relationship Id="rId1" Type="http://schemas.openxmlformats.org/officeDocument/2006/relationships/slideLayout" Target="../slideLayouts/slideLayout5.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Shape 63"/>
          <p:cNvGrpSpPr/>
          <p:nvPr/>
        </p:nvGrpSpPr>
        <p:grpSpPr>
          <a:xfrm>
            <a:off x="462300" y="800751"/>
            <a:ext cx="8219401" cy="369300"/>
            <a:chOff x="0" y="-4324"/>
            <a:chExt cx="8219400" cy="369298"/>
          </a:xfrm>
        </p:grpSpPr>
        <p:sp>
          <p:nvSpPr>
            <p:cNvPr id="133" name="Rectangle"/>
            <p:cNvSpPr/>
            <p:nvPr/>
          </p:nvSpPr>
          <p:spPr>
            <a:xfrm>
              <a:off x="0" y="73824"/>
              <a:ext cx="8219400" cy="213001"/>
            </a:xfrm>
            <a:prstGeom prst="rect">
              <a:avLst/>
            </a:prstGeom>
            <a:solidFill>
              <a:srgbClr val="FF5624">
                <a:alpha val="35000"/>
              </a:srgbClr>
            </a:solidFill>
            <a:ln w="12700" cap="flat">
              <a:noFill/>
              <a:miter lim="400000"/>
            </a:ln>
            <a:effectLst/>
          </p:spPr>
          <p:txBody>
            <a:bodyPr wrap="square" lIns="45719" tIns="45719" rIns="45719" bIns="45719" numCol="1" anchor="ctr">
              <a:noAutofit/>
            </a:bodyPr>
            <a:lstStyle/>
            <a:p>
              <a:pPr>
                <a:defRPr sz="1200" b="1">
                  <a:latin typeface="Economica"/>
                  <a:ea typeface="Economica"/>
                  <a:cs typeface="Economica"/>
                  <a:sym typeface="Economica"/>
                </a:defRPr>
              </a:pPr>
              <a:endParaRPr/>
            </a:p>
          </p:txBody>
        </p:sp>
        <p:sp>
          <p:nvSpPr>
            <p:cNvPr id="134" name="HeroFirstName HeroLastName, …"/>
            <p:cNvSpPr txBox="1"/>
            <p:nvPr/>
          </p:nvSpPr>
          <p:spPr>
            <a:xfrm>
              <a:off x="0" y="-4324"/>
              <a:ext cx="8219400" cy="3692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sz="1200" b="1">
                  <a:latin typeface="Economica"/>
                  <a:ea typeface="Economica"/>
                  <a:cs typeface="Economica"/>
                  <a:sym typeface="Economica"/>
                </a:defRPr>
              </a:lvl1pPr>
            </a:lstStyle>
            <a:p>
              <a:r>
                <a:rPr lang="de-CH" dirty="0" smtClean="0"/>
                <a:t>Samuel Nyffenegger, Brett Stephens, Nils Funk</a:t>
              </a:r>
              <a:endParaRPr dirty="0"/>
            </a:p>
          </p:txBody>
        </p:sp>
      </p:grpSp>
      <p:sp>
        <p:nvSpPr>
          <p:cNvPr id="136" name="Shape 62"/>
          <p:cNvSpPr txBox="1"/>
          <p:nvPr/>
        </p:nvSpPr>
        <p:spPr>
          <a:xfrm>
            <a:off x="462300" y="355075"/>
            <a:ext cx="8219400" cy="470401"/>
          </a:xfrm>
          <a:prstGeom prst="rect">
            <a:avLst/>
          </a:prstGeom>
          <a:solidFill>
            <a:srgbClr val="F6CA46"/>
          </a:solidFill>
          <a:ln w="12700">
            <a:miter lim="400000"/>
          </a:ln>
          <a:extLst>
            <a:ext uri="{C572A759-6A51-4108-AA02-DFA0A04FC94B}">
              <ma14:wrappingTextBoxFlag xmlns:ma14="http://schemas.microsoft.com/office/mac/drawingml/2011/main" val="1"/>
            </a:ext>
          </a:extLst>
        </p:spPr>
        <p:txBody>
          <a:bodyPr lIns="91424" tIns="91424" rIns="91424" bIns="91424" anchor="ctr">
            <a:normAutofit/>
          </a:bodyPr>
          <a:lstStyle/>
          <a:p>
            <a:pPr defTabSz="566927">
              <a:defRPr sz="1860" b="1">
                <a:latin typeface="Economica"/>
                <a:ea typeface="Economica"/>
                <a:cs typeface="Economica"/>
                <a:sym typeface="Economica"/>
              </a:defRPr>
            </a:pPr>
            <a:r>
              <a:rPr lang="en-GB" dirty="0" smtClean="0"/>
              <a:t>Parking: </a:t>
            </a:r>
            <a:r>
              <a:rPr lang="en-GB" b="0" dirty="0" smtClean="0"/>
              <a:t>Autonomous parking in Duckietown</a:t>
            </a:r>
            <a:endParaRPr lang="en-GB" b="0" dirty="0"/>
          </a:p>
        </p:txBody>
      </p:sp>
      <p:pic>
        <p:nvPicPr>
          <p:cNvPr id="137" name="Duckietown_logo.PNG" descr="Duckietown_logo.PNG"/>
          <p:cNvPicPr>
            <a:picLocks noChangeAspect="1"/>
          </p:cNvPicPr>
          <p:nvPr/>
        </p:nvPicPr>
        <p:blipFill>
          <a:blip r:embed="rId2">
            <a:extLst/>
          </a:blip>
          <a:stretch>
            <a:fillRect/>
          </a:stretch>
        </p:blipFill>
        <p:spPr>
          <a:xfrm>
            <a:off x="7990092" y="335029"/>
            <a:ext cx="776071" cy="760531"/>
          </a:xfrm>
          <a:prstGeom prst="rect">
            <a:avLst/>
          </a:prstGeom>
          <a:ln w="12700">
            <a:miter lim="400000"/>
          </a:ln>
        </p:spPr>
      </p:pic>
      <p:pic>
        <p:nvPicPr>
          <p:cNvPr id="138" name="Image" descr="Image"/>
          <p:cNvPicPr>
            <a:picLocks noChangeAspect="1"/>
          </p:cNvPicPr>
          <p:nvPr/>
        </p:nvPicPr>
        <p:blipFill>
          <a:blip r:embed="rId3">
            <a:extLst/>
          </a:blip>
          <a:stretch>
            <a:fillRect/>
          </a:stretch>
        </p:blipFill>
        <p:spPr>
          <a:xfrm>
            <a:off x="8750300" y="26700"/>
            <a:ext cx="360650" cy="360650"/>
          </a:xfrm>
          <a:prstGeom prst="rect">
            <a:avLst/>
          </a:prstGeom>
          <a:ln w="12700">
            <a:miter lim="400000"/>
          </a:ln>
        </p:spPr>
      </p:pic>
      <p:sp>
        <p:nvSpPr>
          <p:cNvPr id="140" name="Shape 72"/>
          <p:cNvSpPr txBox="1"/>
          <p:nvPr/>
        </p:nvSpPr>
        <p:spPr>
          <a:xfrm>
            <a:off x="4129265" y="2441305"/>
            <a:ext cx="2757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a:solidFill>
                  <a:srgbClr val="FFFFFF"/>
                </a:solidFill>
              </a:defRPr>
            </a:lvl1pPr>
          </a:lstStyle>
          <a:p>
            <a:r>
              <a:t>A</a:t>
            </a:r>
          </a:p>
        </p:txBody>
      </p:sp>
      <p:pic>
        <p:nvPicPr>
          <p:cNvPr id="143" name="Line" descr="Line"/>
          <p:cNvPicPr>
            <a:picLocks/>
          </p:cNvPicPr>
          <p:nvPr/>
        </p:nvPicPr>
        <p:blipFill>
          <a:blip r:embed="rId4">
            <a:extLst/>
          </a:blip>
          <a:stretch>
            <a:fillRect/>
          </a:stretch>
        </p:blipFill>
        <p:spPr>
          <a:xfrm>
            <a:off x="773142" y="3144630"/>
            <a:ext cx="7597717" cy="25401"/>
          </a:xfrm>
          <a:prstGeom prst="rect">
            <a:avLst/>
          </a:prstGeom>
        </p:spPr>
      </p:pic>
      <p:pic>
        <p:nvPicPr>
          <p:cNvPr id="145" name="Line" descr="Line"/>
          <p:cNvPicPr>
            <a:picLocks/>
          </p:cNvPicPr>
          <p:nvPr/>
        </p:nvPicPr>
        <p:blipFill>
          <a:blip r:embed="rId5">
            <a:extLst/>
          </a:blip>
          <a:stretch>
            <a:fillRect/>
          </a:stretch>
        </p:blipFill>
        <p:spPr>
          <a:xfrm rot="5400000">
            <a:off x="2647448" y="3144630"/>
            <a:ext cx="3849104" cy="25401"/>
          </a:xfrm>
          <a:prstGeom prst="rect">
            <a:avLst/>
          </a:prstGeom>
        </p:spPr>
      </p:pic>
      <p:sp>
        <p:nvSpPr>
          <p:cNvPr id="147" name="Problem: &lt;describe problem to your mom, e.g.: Dragons have long been a problem. This groups’ mission was to free Duckietown from Duckiebane, the ancient dragon. It had to be done without losing party members on the road.&gt;"/>
          <p:cNvSpPr txBox="1"/>
          <p:nvPr/>
        </p:nvSpPr>
        <p:spPr>
          <a:xfrm>
            <a:off x="809814" y="2752486"/>
            <a:ext cx="3624025" cy="4616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800">
                <a:latin typeface="+mj-lt"/>
                <a:ea typeface="+mj-ea"/>
                <a:cs typeface="+mj-cs"/>
                <a:sym typeface="Helvetica"/>
              </a:defRPr>
            </a:pPr>
            <a:r>
              <a:rPr lang="en-GB" b="1" dirty="0" smtClean="0"/>
              <a:t>Problem</a:t>
            </a:r>
            <a:r>
              <a:rPr lang="en-GB" dirty="0" smtClean="0"/>
              <a:t>: We need to park n Duckiebots autonomously in a designated area in which they are able enter and exit in an efficient manner. </a:t>
            </a:r>
            <a:r>
              <a:rPr lang="en-GB" dirty="0" smtClean="0"/>
              <a:t>A path for the arriving </a:t>
            </a:r>
            <a:r>
              <a:rPr lang="en-GB" dirty="0" err="1" smtClean="0"/>
              <a:t>Duckiebot</a:t>
            </a:r>
            <a:r>
              <a:rPr lang="en-GB" dirty="0" smtClean="0"/>
              <a:t> will be calculated.</a:t>
            </a:r>
            <a:endParaRPr lang="en-GB" i="1" dirty="0"/>
          </a:p>
        </p:txBody>
      </p:sp>
      <p:sp>
        <p:nvSpPr>
          <p:cNvPr id="148" name="Data: &lt;how does the data look like, e.g.: After scouting the area, we produced a map to the dragon’s lair. It has several entrances and it is surrounded by trees.&gt;"/>
          <p:cNvSpPr txBox="1"/>
          <p:nvPr/>
        </p:nvSpPr>
        <p:spPr>
          <a:xfrm>
            <a:off x="4695093" y="2550645"/>
            <a:ext cx="3624025" cy="5847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800">
                <a:latin typeface="+mj-lt"/>
                <a:ea typeface="+mj-ea"/>
                <a:cs typeface="+mj-cs"/>
                <a:sym typeface="Helvetica"/>
              </a:defRPr>
            </a:pPr>
            <a:r>
              <a:rPr lang="en-GB" b="1" dirty="0" smtClean="0"/>
              <a:t>Data</a:t>
            </a:r>
            <a:r>
              <a:rPr lang="en-GB" dirty="0" smtClean="0"/>
              <a:t>: We produced a parking lot map with entrance, exit, six parking spaces and pre defined obstacles (non-driveable region is in magenta). A path from start pose to end pose has to be found where car-like </a:t>
            </a:r>
            <a:r>
              <a:rPr lang="en-GB" dirty="0"/>
              <a:t>dynamics (minimum curvature assumption</a:t>
            </a:r>
            <a:r>
              <a:rPr lang="en-GB" dirty="0" smtClean="0"/>
              <a:t>) </a:t>
            </a:r>
            <a:r>
              <a:rPr lang="en-GB" dirty="0"/>
              <a:t>have </a:t>
            </a:r>
            <a:r>
              <a:rPr lang="en-GB" dirty="0" smtClean="0"/>
              <a:t>to be preserved.</a:t>
            </a:r>
          </a:p>
        </p:txBody>
      </p:sp>
      <p:sp>
        <p:nvSpPr>
          <p:cNvPr id="149" name="Result: &lt;describe the results, e.g.: Duckiebane was caught by surprise and fled. Duckiebane is no longer in the area and the citizens of Duckietown are now safe again.&gt;"/>
          <p:cNvSpPr txBox="1"/>
          <p:nvPr/>
        </p:nvSpPr>
        <p:spPr>
          <a:xfrm>
            <a:off x="4695093" y="4743329"/>
            <a:ext cx="3624025" cy="3385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800">
                <a:latin typeface="+mj-lt"/>
                <a:ea typeface="+mj-ea"/>
                <a:cs typeface="+mj-cs"/>
                <a:sym typeface="Helvetica"/>
              </a:defRPr>
            </a:pPr>
            <a:r>
              <a:rPr lang="en-GB" b="1" dirty="0" smtClean="0"/>
              <a:t>Result</a:t>
            </a:r>
            <a:r>
              <a:rPr lang="en-GB" dirty="0" smtClean="0"/>
              <a:t>: left: green Dubins path (0</a:t>
            </a:r>
            <a:r>
              <a:rPr lang="en-GB" dirty="0" smtClean="0">
                <a:sym typeface="Wingdings"/>
              </a:rPr>
              <a:t>2</a:t>
            </a:r>
            <a:r>
              <a:rPr lang="en-GB" dirty="0" smtClean="0"/>
              <a:t>), right: found RRT* path (0</a:t>
            </a:r>
            <a:r>
              <a:rPr lang="en-GB" dirty="0" smtClean="0">
                <a:sym typeface="Wingdings"/>
              </a:rPr>
              <a:t>4</a:t>
            </a:r>
            <a:r>
              <a:rPr lang="en-GB" dirty="0" smtClean="0"/>
              <a:t>) (green) with all sub paths (yellow), </a:t>
            </a:r>
            <a:r>
              <a:rPr lang="en-GB" dirty="0" err="1" smtClean="0"/>
              <a:t>dubins</a:t>
            </a:r>
            <a:r>
              <a:rPr lang="en-GB" dirty="0" smtClean="0"/>
              <a:t> path (magenta) crashes into duckies</a:t>
            </a:r>
            <a:endParaRPr lang="en-GB" i="1" dirty="0">
              <a:solidFill>
                <a:srgbClr val="FF0000"/>
              </a:solidFill>
            </a:endParaRPr>
          </a:p>
        </p:txBody>
      </p:sp>
      <p:sp>
        <p:nvSpPr>
          <p:cNvPr id="150" name="Approach / Algorithm: &lt;how did you tackle the problem, e.g.: We first hid our warriors in the forest, while our scouts were observing Duckiebane's behaviour. Watchmen were placed half way through. As soon as the dragon fell asleep, a signal was sent to watchmen who alerted the warriors.&gt;"/>
          <p:cNvSpPr txBox="1"/>
          <p:nvPr/>
        </p:nvSpPr>
        <p:spPr>
          <a:xfrm>
            <a:off x="814585" y="4127776"/>
            <a:ext cx="3678539" cy="95410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just">
              <a:defRPr sz="800">
                <a:latin typeface="+mj-lt"/>
                <a:ea typeface="+mj-ea"/>
                <a:cs typeface="+mj-cs"/>
                <a:sym typeface="Helvetica"/>
              </a:defRPr>
            </a:pPr>
            <a:r>
              <a:rPr lang="en-GB" b="1" dirty="0" smtClean="0"/>
              <a:t>Approach / Algorithm</a:t>
            </a:r>
            <a:r>
              <a:rPr lang="en-GB" dirty="0" smtClean="0"/>
              <a:t>: After the problem is initialized, a path is computed using Dubins curves. A collision checker verifies if the path is a collision free path inside the parking lot. If yes, the problem is solved and the solution is optimal. If not, a second stage is introduced where rapidly-exploring random tree with graph optimization (RRT*) and Dubins curves for steering are applied. The found path converges at infinity to the optimal one in presence of obstacles.  </a:t>
            </a:r>
            <a:endParaRPr lang="en-GB" i="1" dirty="0"/>
          </a:p>
        </p:txBody>
      </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9697" t="43908" r="32956" b="24850"/>
          <a:stretch/>
        </p:blipFill>
        <p:spPr>
          <a:xfrm>
            <a:off x="1098786" y="3179241"/>
            <a:ext cx="3128453" cy="958691"/>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5213" y="1179188"/>
            <a:ext cx="1577281" cy="1577281"/>
          </a:xfrm>
          <a:prstGeom prst="rect">
            <a:avLst/>
          </a:prstGeom>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l="25238" t="15390" r="22748" b="12088"/>
          <a:stretch/>
        </p:blipFill>
        <p:spPr>
          <a:xfrm>
            <a:off x="4695093" y="3244414"/>
            <a:ext cx="1484643" cy="1552474"/>
          </a:xfrm>
          <a:prstGeom prst="rect">
            <a:avLst/>
          </a:prstGeom>
        </p:spPr>
      </p:pic>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25238" t="15433" r="22748" b="11697"/>
          <a:stretch/>
        </p:blipFill>
        <p:spPr>
          <a:xfrm>
            <a:off x="6834475" y="3223621"/>
            <a:ext cx="1484643" cy="1559921"/>
          </a:xfrm>
          <a:prstGeom prst="rect">
            <a:avLst/>
          </a:prstGeom>
        </p:spPr>
      </p:pic>
      <p:pic>
        <p:nvPicPr>
          <p:cNvPr id="9" name="Picture 8"/>
          <p:cNvPicPr>
            <a:picLocks noChangeAspect="1"/>
          </p:cNvPicPr>
          <p:nvPr/>
        </p:nvPicPr>
        <p:blipFill rotWithShape="1">
          <a:blip r:embed="rId10">
            <a:extLst>
              <a:ext uri="{28A0092B-C50C-407E-A947-70E740481C1C}">
                <a14:useLocalDpi xmlns:a14="http://schemas.microsoft.com/office/drawing/2010/main" val="0"/>
              </a:ext>
            </a:extLst>
          </a:blip>
          <a:srcRect l="25238" t="15433" r="22748" b="11306"/>
          <a:stretch/>
        </p:blipFill>
        <p:spPr>
          <a:xfrm>
            <a:off x="5817722" y="1179188"/>
            <a:ext cx="1378765" cy="1456442"/>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A7A7A7"/>
      </a:dk2>
      <a:lt2>
        <a:srgbClr val="535353"/>
      </a:lt2>
      <a:accent1>
        <a:srgbClr val="5D4037"/>
      </a:accent1>
      <a:accent2>
        <a:srgbClr val="455A64"/>
      </a:accent2>
      <a:accent3>
        <a:srgbClr val="607D8B"/>
      </a:accent3>
      <a:accent4>
        <a:srgbClr val="78909C"/>
      </a:accent4>
      <a:accent5>
        <a:srgbClr val="57BB8A"/>
      </a:accent5>
      <a:accent6>
        <a:srgbClr val="DCE755"/>
      </a:accent6>
      <a:hlink>
        <a:srgbClr val="0000FF"/>
      </a:hlink>
      <a:folHlink>
        <a:srgbClr val="FF00FF"/>
      </a:folHlink>
    </a:clrScheme>
    <a:fontScheme name="Luxe">
      <a:majorFont>
        <a:latin typeface="Helvetica"/>
        <a:ea typeface="Helvetica"/>
        <a:cs typeface="Helvetica"/>
      </a:majorFont>
      <a:minorFont>
        <a:latin typeface="Helvetica Neue"/>
        <a:ea typeface="Helvetica Neue"/>
        <a:cs typeface="Helvetica Neue"/>
      </a:minorFont>
    </a:fontScheme>
    <a:fmtScheme name="Lux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uxe">
  <a:themeElements>
    <a:clrScheme name="Luxe">
      <a:dk1>
        <a:srgbClr val="000000"/>
      </a:dk1>
      <a:lt1>
        <a:srgbClr val="FFFFFF"/>
      </a:lt1>
      <a:dk2>
        <a:srgbClr val="A7A7A7"/>
      </a:dk2>
      <a:lt2>
        <a:srgbClr val="535353"/>
      </a:lt2>
      <a:accent1>
        <a:srgbClr val="5D4037"/>
      </a:accent1>
      <a:accent2>
        <a:srgbClr val="455A64"/>
      </a:accent2>
      <a:accent3>
        <a:srgbClr val="607D8B"/>
      </a:accent3>
      <a:accent4>
        <a:srgbClr val="78909C"/>
      </a:accent4>
      <a:accent5>
        <a:srgbClr val="57BB8A"/>
      </a:accent5>
      <a:accent6>
        <a:srgbClr val="DCE755"/>
      </a:accent6>
      <a:hlink>
        <a:srgbClr val="0000FF"/>
      </a:hlink>
      <a:folHlink>
        <a:srgbClr val="FF00FF"/>
      </a:folHlink>
    </a:clrScheme>
    <a:fontScheme name="Luxe">
      <a:majorFont>
        <a:latin typeface="Helvetica"/>
        <a:ea typeface="Helvetica"/>
        <a:cs typeface="Helvetica"/>
      </a:majorFont>
      <a:minorFont>
        <a:latin typeface="Helvetica Neue"/>
        <a:ea typeface="Helvetica Neue"/>
        <a:cs typeface="Helvetica Neue"/>
      </a:minorFont>
    </a:fontScheme>
    <a:fmtScheme name="Lux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417</TotalTime>
  <Words>233</Words>
  <Application>Microsoft Macintosh PowerPoint</Application>
  <PresentationFormat>On-screen Show (16:9)</PresentationFormat>
  <Paragraphs>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Economica</vt:lpstr>
      <vt:lpstr>Helvetica</vt:lpstr>
      <vt:lpstr>Helvetica Neue</vt:lpstr>
      <vt:lpstr>Open Sans</vt:lpstr>
      <vt:lpstr>Wingdings</vt:lpstr>
      <vt:lpstr>Arial</vt:lpstr>
      <vt:lpstr>Luxe</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SHkCdndoPC@ethz.ch</cp:lastModifiedBy>
  <cp:revision>55</cp:revision>
  <dcterms:modified xsi:type="dcterms:W3CDTF">2018-01-15T17:19:48Z</dcterms:modified>
</cp:coreProperties>
</file>